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0"/>
  </p:notesMasterIdLst>
  <p:handoutMasterIdLst>
    <p:handoutMasterId r:id="rId21"/>
  </p:handoutMasterIdLst>
  <p:sldIdLst>
    <p:sldId id="256" r:id="rId3"/>
    <p:sldId id="294" r:id="rId4"/>
    <p:sldId id="327" r:id="rId5"/>
    <p:sldId id="315" r:id="rId6"/>
    <p:sldId id="316" r:id="rId7"/>
    <p:sldId id="302" r:id="rId8"/>
    <p:sldId id="303" r:id="rId9"/>
    <p:sldId id="301" r:id="rId10"/>
    <p:sldId id="304" r:id="rId11"/>
    <p:sldId id="305" r:id="rId12"/>
    <p:sldId id="318" r:id="rId13"/>
    <p:sldId id="319" r:id="rId14"/>
    <p:sldId id="320" r:id="rId15"/>
    <p:sldId id="321" r:id="rId16"/>
    <p:sldId id="324" r:id="rId17"/>
    <p:sldId id="326" r:id="rId18"/>
    <p:sldId id="325" r:id="rId1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44">
          <p15:clr>
            <a:srgbClr val="A4A3A4"/>
          </p15:clr>
        </p15:guide>
        <p15:guide id="5" pos="3839">
          <p15:clr>
            <a:srgbClr val="A4A3A4"/>
          </p15:clr>
        </p15:guide>
        <p15:guide id="6" pos="959">
          <p15:clr>
            <a:srgbClr val="A4A3A4"/>
          </p15:clr>
        </p15:guide>
        <p15:guide id="7" pos="6719">
          <p15:clr>
            <a:srgbClr val="A4A3A4"/>
          </p15:clr>
        </p15:guide>
        <p15:guide id="8" pos="6143">
          <p15:clr>
            <a:srgbClr val="A4A3A4"/>
          </p15:clr>
        </p15:guide>
        <p15:guide id="9" pos="4991">
          <p15:clr>
            <a:srgbClr val="A4A3A4"/>
          </p15:clr>
        </p15:guide>
        <p15:guide id="10" pos="5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72" autoAdjust="0"/>
    <p:restoredTop sz="95013" autoAdjust="0"/>
  </p:normalViewPr>
  <p:slideViewPr>
    <p:cSldViewPr>
      <p:cViewPr varScale="1">
        <p:scale>
          <a:sx n="72" d="100"/>
          <a:sy n="72" d="100"/>
        </p:scale>
        <p:origin x="420" y="78"/>
      </p:cViewPr>
      <p:guideLst>
        <p:guide orient="horz" pos="2160"/>
        <p:guide orient="horz" pos="1200"/>
        <p:guide orient="horz" pos="3888"/>
        <p:guide orient="horz" pos="144"/>
        <p:guide pos="3839"/>
        <p:guide pos="959"/>
        <p:guide pos="6719"/>
        <p:guide pos="6143"/>
        <p:guide pos="4991"/>
        <p:guide pos="556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16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CB66-EAB9-4D45-9F9C-28EA120D791D}" type="datetimeFigureOut">
              <a:rPr lang="ru-RU"/>
              <a:t>27.08.2018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37A6B-DAA4-4C2D-AEAB-4E9E7009579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D970-AC71-40CF-8717-2E4EAB5207AF}" type="datetimeFigureOut">
              <a:rPr lang="ru-RU"/>
              <a:t>27.08.2018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66150-FA26-45B5-BF0B-186B42A09DC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15" name="Прямоугольник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27.08.2018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 useBgFill="1">
        <p:nvSpPr>
          <p:cNvPr id="20" name="Полилиния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27.08.2018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9" name="Полилиния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27.08.2018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27.08.2018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27.08.2018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6" name="Полилиния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27.08.2018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27.08.2018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27.08.2018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27.08.2018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27.08.2018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27.08.2018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/>
              <a:t>Образец заголовка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ru-RU" noProof="0" smtClean="0"/>
              <a:t>27.08.2018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756" y="116632"/>
            <a:ext cx="11881320" cy="115212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800" dirty="0">
                <a:solidFill>
                  <a:srgbClr val="652825"/>
                </a:solidFill>
              </a:rPr>
              <a:t>Зелёный атлас Екатеринбургского уезда Горнозаводского Урала</a:t>
            </a:r>
            <a:br>
              <a:rPr lang="ru-RU" sz="2800" b="0" i="0" dirty="0">
                <a:solidFill>
                  <a:srgbClr val="652825"/>
                </a:solidFill>
                <a:latin typeface="Corbel"/>
              </a:rPr>
            </a:br>
            <a:br>
              <a:rPr lang="ru-RU" sz="2800" dirty="0">
                <a:solidFill>
                  <a:srgbClr val="652825"/>
                </a:solidFill>
                <a:latin typeface="Corbel"/>
              </a:rPr>
            </a:br>
            <a:endParaRPr lang="ru-RU" sz="2800" b="0" i="0" dirty="0">
              <a:solidFill>
                <a:srgbClr val="652825"/>
              </a:solidFill>
              <a:latin typeface="Corbel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5390614"/>
            <a:ext cx="12188825" cy="1467385"/>
          </a:xfrm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endParaRPr lang="ru-RU" sz="1800" b="0" i="0" dirty="0">
              <a:solidFill>
                <a:srgbClr val="652825"/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1800" b="0" i="0" dirty="0">
              <a:solidFill>
                <a:srgbClr val="652825"/>
              </a:solidFill>
            </a:endParaRPr>
          </a:p>
          <a:p>
            <a:pPr algn="ctr"/>
            <a:r>
              <a:rPr lang="ru-RU" sz="2000" dirty="0">
                <a:solidFill>
                  <a:srgbClr val="652825"/>
                </a:solidFill>
              </a:rPr>
              <a:t>Заявка №18-1-017042 Региональной общественной организации по Свердловской области </a:t>
            </a:r>
          </a:p>
          <a:p>
            <a:pPr algn="ctr"/>
            <a:r>
              <a:rPr lang="ru-RU" sz="2000" dirty="0">
                <a:solidFill>
                  <a:srgbClr val="652825"/>
                </a:solidFill>
              </a:rPr>
              <a:t>«Уральская Экологическая Инициатива» на участие в первом конкурсе 2018г. на предоставление грантов Президента Российской Федерации на развитие гражданского общества, 26 марта 2018г.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37" y="657505"/>
            <a:ext cx="4265028" cy="2399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665" y="628298"/>
            <a:ext cx="4248472" cy="4733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4" y="664132"/>
            <a:ext cx="3362382" cy="22434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2" y="2887390"/>
            <a:ext cx="3380584" cy="24740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57" y="3284984"/>
            <a:ext cx="3128589" cy="251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6" y="2522087"/>
            <a:ext cx="12180259" cy="2007096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75699" y="4529183"/>
            <a:ext cx="12180259" cy="48803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dirty="0"/>
              <a:t>Роль в проекте членов команды</a:t>
            </a:r>
          </a:p>
          <a:p>
            <a:pPr algn="ctr"/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048" y="203340"/>
            <a:ext cx="1745483" cy="22863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470" y="299892"/>
            <a:ext cx="1687125" cy="21838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15" y="203340"/>
            <a:ext cx="2280394" cy="22803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66" y="2828836"/>
            <a:ext cx="12180259" cy="147732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dirty="0"/>
              <a:t>Ольга                                            Андрей                                          Геннадий                                   Кирилл                                        Татьяна</a:t>
            </a:r>
          </a:p>
          <a:p>
            <a:r>
              <a:rPr lang="ru-RU" dirty="0"/>
              <a:t>Петровна                                    Викторович                                 Владимирович                       Игоревич                                    Николаевна</a:t>
            </a:r>
          </a:p>
          <a:p>
            <a:r>
              <a:rPr lang="ru-RU" dirty="0"/>
              <a:t>Старцева                                     Келлер                                           Ращупкин                                 Новосельский                           Титова</a:t>
            </a:r>
          </a:p>
          <a:p>
            <a:r>
              <a:rPr lang="ru-RU" dirty="0"/>
              <a:t>                                                         доктор философии (Р</a:t>
            </a:r>
            <a:r>
              <a:rPr lang="en-GB" dirty="0" err="1"/>
              <a:t>hD</a:t>
            </a:r>
            <a:r>
              <a:rPr lang="en-GB" dirty="0"/>
              <a:t> </a:t>
            </a:r>
            <a:r>
              <a:rPr lang="ru-RU" dirty="0"/>
              <a:t>)    К.х.н.                                           Д.э.н., к.г.н.</a:t>
            </a:r>
          </a:p>
          <a:p>
            <a:r>
              <a:rPr lang="ru-RU" dirty="0"/>
              <a:t>Эколог                                          Историк                                         К                                                   Экономист, географ                Архитектор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567" y="5029200"/>
            <a:ext cx="27734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Руководитель проекта. Информационное сопровождение проекта.</a:t>
            </a:r>
          </a:p>
          <a:p>
            <a:r>
              <a:rPr lang="ru-RU" dirty="0"/>
              <a:t>Экологическая безопасность и зелёное развитие территорий.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566" y="5029200"/>
            <a:ext cx="27734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Руководитель проекта. Информационное сопровождение проекта.</a:t>
            </a:r>
          </a:p>
          <a:p>
            <a:r>
              <a:rPr lang="ru-RU" dirty="0"/>
              <a:t>Экологическая безопасность и зелёное развитие территорий.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669521" y="5029200"/>
            <a:ext cx="25607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История горно-заводской цивилизации и ремесленничества Екатеринбургского уезда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60689" y="5029200"/>
            <a:ext cx="17281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Архитектурно-исторический и культурный ландшафт территорий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29049" y="5055568"/>
            <a:ext cx="2105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Эко-просвещение. Краеведение.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918211" y="5009401"/>
            <a:ext cx="1776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Географо-экономический ландшафт территорий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472" y="203340"/>
            <a:ext cx="2209800" cy="21812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9" y="203340"/>
            <a:ext cx="2192920" cy="21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0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3" y="94141"/>
            <a:ext cx="11593287" cy="1030603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Целевые группы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50596" y="1772816"/>
            <a:ext cx="4248472" cy="4896544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 Дети и подростки</a:t>
            </a:r>
          </a:p>
          <a:p>
            <a:r>
              <a:rPr lang="ru-RU" dirty="0"/>
              <a:t>Студенты</a:t>
            </a:r>
          </a:p>
          <a:p>
            <a:r>
              <a:rPr lang="ru-RU" dirty="0"/>
              <a:t>Лица, участвующие в профилактике и решении проблем окружающей среды</a:t>
            </a:r>
          </a:p>
          <a:p>
            <a:r>
              <a:rPr lang="ru-RU" dirty="0"/>
              <a:t>Преподаватели средних и высших учебных заведений </a:t>
            </a:r>
          </a:p>
          <a:p>
            <a:r>
              <a:rPr lang="ru-RU" dirty="0"/>
              <a:t>Краеведы и ученые.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" y="2348880"/>
            <a:ext cx="6496189" cy="43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4333" y="94141"/>
            <a:ext cx="6814492" cy="1030603"/>
          </a:xfrm>
        </p:spPr>
        <p:txBody>
          <a:bodyPr>
            <a:noAutofit/>
          </a:bodyPr>
          <a:lstStyle/>
          <a:p>
            <a:r>
              <a:rPr lang="ru-RU" sz="2800" dirty="0"/>
              <a:t>Информационное сопровождение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8228" y="1772816"/>
            <a:ext cx="7560840" cy="4896544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dirty="0"/>
              <a:t> Отдельный раздел по проекту на сайте Уральской Экологической Инициативы </a:t>
            </a:r>
            <a:r>
              <a:rPr lang="de-DE" dirty="0"/>
              <a:t>ecourals.ru</a:t>
            </a:r>
            <a:r>
              <a:rPr lang="en-GB" dirty="0"/>
              <a:t> </a:t>
            </a:r>
            <a:r>
              <a:rPr lang="ru-RU" dirty="0"/>
              <a:t>(новости о мероприятиях проекта, фото и видеоотчеты, положение о конкурсе, карты, атлас и путеводитель)</a:t>
            </a:r>
            <a:endParaRPr lang="en-GB" dirty="0"/>
          </a:p>
          <a:p>
            <a:r>
              <a:rPr lang="ru-RU" dirty="0"/>
              <a:t>В соцсетях Фейсбук и Вконтакте будет создана группа Зеленый атлас по горнозаводской цивилизации</a:t>
            </a:r>
            <a:endParaRPr lang="en-GB" dirty="0"/>
          </a:p>
          <a:p>
            <a:r>
              <a:rPr lang="ru-RU" dirty="0"/>
              <a:t>В группе Экорегионы в Фейсбуке будут размещаться новости по основным этапам проекта</a:t>
            </a:r>
            <a:endParaRPr lang="de-DE" dirty="0"/>
          </a:p>
          <a:p>
            <a:pPr marL="0" indent="0">
              <a:buNone/>
            </a:pP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05" y="2204864"/>
            <a:ext cx="342990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6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885" y="94141"/>
            <a:ext cx="6768752" cy="1030603"/>
          </a:xfrm>
        </p:spPr>
        <p:txBody>
          <a:bodyPr>
            <a:noAutofit/>
          </a:bodyPr>
          <a:lstStyle/>
          <a:p>
            <a:r>
              <a:rPr lang="ru-RU" sz="2800" dirty="0"/>
              <a:t>Количественные результаты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4532" y="1772816"/>
            <a:ext cx="4824536" cy="4896544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  <a:p>
            <a:r>
              <a:rPr lang="ru-RU" dirty="0"/>
              <a:t> Ожидаемое число участников в мероприятиях проекта – 450 человек</a:t>
            </a:r>
          </a:p>
          <a:p>
            <a:r>
              <a:rPr lang="ru-RU" dirty="0"/>
              <a:t>1 Зеленый атлас (24 карты)</a:t>
            </a:r>
          </a:p>
          <a:p>
            <a:r>
              <a:rPr lang="ru-RU" dirty="0"/>
              <a:t>1 краеведческий путеводитель</a:t>
            </a:r>
          </a:p>
          <a:p>
            <a:r>
              <a:rPr lang="ru-RU" dirty="0"/>
              <a:t>1 итоговый отчет</a:t>
            </a:r>
          </a:p>
          <a:p>
            <a:r>
              <a:rPr lang="ru-RU" dirty="0"/>
              <a:t>Одно итоговое мероприятие (выставка, подведение итогов конкурса, презентация результатов проекта)Количественные результаты проекта</a:t>
            </a:r>
          </a:p>
          <a:p>
            <a:pPr marL="0" indent="0">
              <a:buNone/>
            </a:pP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2218556"/>
            <a:ext cx="5734859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8228" y="94141"/>
            <a:ext cx="7750597" cy="1030603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Качественные результаты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4492" y="1772816"/>
            <a:ext cx="5184576" cy="4896544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dirty="0"/>
              <a:t> Укоренение в сознании подрастающего поколения образа Малой Родины с помощью его визуализации</a:t>
            </a:r>
          </a:p>
          <a:p>
            <a:r>
              <a:rPr lang="ru-RU" dirty="0"/>
              <a:t>Создание инструментов для самостоятельных путешествий (Зеленый атлас с краеведческим путеводителем).</a:t>
            </a:r>
          </a:p>
          <a:p>
            <a:r>
              <a:rPr lang="ru-RU" dirty="0"/>
              <a:t>Пробуждение живого интереса к краеведению с помощью краеведческого путеводителя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2276872"/>
            <a:ext cx="5472608" cy="36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2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7788" y="189723"/>
            <a:ext cx="11521280" cy="1144556"/>
          </a:xfrm>
        </p:spPr>
        <p:txBody>
          <a:bodyPr>
            <a:normAutofit fontScale="90000"/>
          </a:bodyPr>
          <a:lstStyle/>
          <a:p>
            <a:r>
              <a:rPr lang="ru-RU" dirty="0"/>
              <a:t>Запуск проекта. Размещение информации о нем в интернет, рассылка писем, размещение Положения о конкурсе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0871058"/>
              </p:ext>
            </p:extLst>
          </p:nvPr>
        </p:nvGraphicFramePr>
        <p:xfrm>
          <a:off x="2" y="1556791"/>
          <a:ext cx="12188823" cy="55421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61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0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6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4510"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Даты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Основные</a:t>
                      </a:r>
                      <a:r>
                        <a:rPr lang="ru-RU" baseline="0" dirty="0"/>
                        <a:t> мероприятия проекта</a:t>
                      </a:r>
                      <a:endParaRPr lang="ru-RU" dirty="0"/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Результат</a:t>
                      </a: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999">
                <a:tc>
                  <a:txBody>
                    <a:bodyPr/>
                    <a:lstStyle/>
                    <a:p>
                      <a:r>
                        <a:rPr lang="ru-RU" dirty="0"/>
                        <a:t>Июнь 2018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Сысерть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 карты Сысертского</a:t>
                      </a:r>
                      <a:r>
                        <a:rPr lang="ru-RU" baseline="0" dirty="0"/>
                        <a:t> историко-культурного ареала с текстовым комментарием </a:t>
                      </a:r>
                      <a:endParaRPr lang="ru-RU" dirty="0"/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722">
                <a:tc>
                  <a:txBody>
                    <a:bodyPr/>
                    <a:lstStyle/>
                    <a:p>
                      <a:r>
                        <a:rPr lang="ru-RU" dirty="0"/>
                        <a:t>Июль 2018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Полевской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 карты Сысертского историко-культурного ареала с текстовым комментарием </a:t>
                      </a:r>
                    </a:p>
                    <a:p>
                      <a:endParaRPr lang="ru-RU" dirty="0"/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142">
                <a:tc>
                  <a:txBody>
                    <a:bodyPr/>
                    <a:lstStyle/>
                    <a:p>
                      <a:r>
                        <a:rPr lang="ru-RU" dirty="0"/>
                        <a:t>Август 2018</a:t>
                      </a:r>
                    </a:p>
                    <a:p>
                      <a:endParaRPr lang="ru-RU" dirty="0"/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Дегтярск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 карты Ревдинского историко-культурного ареала с текстовым комментарием </a:t>
                      </a:r>
                    </a:p>
                    <a:p>
                      <a:endParaRPr lang="ru-RU" dirty="0"/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999">
                <a:tc>
                  <a:txBody>
                    <a:bodyPr/>
                    <a:lstStyle/>
                    <a:p>
                      <a:r>
                        <a:rPr lang="ru-RU" dirty="0"/>
                        <a:t>Сентябрь 2018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Ревда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 карты Ревдинского историко-культурного ареала  с текстовым комментарием </a:t>
                      </a: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722">
                <a:tc>
                  <a:txBody>
                    <a:bodyPr/>
                    <a:lstStyle/>
                    <a:p>
                      <a:r>
                        <a:rPr lang="ru-RU" dirty="0"/>
                        <a:t>Октябрь 2018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Первоуральск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 карты Ревдинского</a:t>
                      </a:r>
                      <a:r>
                        <a:rPr lang="ru-RU" baseline="0" dirty="0"/>
                        <a:t> историко-культурного ареала</a:t>
                      </a:r>
                      <a:r>
                        <a:rPr lang="ru-RU" dirty="0"/>
                        <a:t> с текстовым комментарием </a:t>
                      </a:r>
                    </a:p>
                    <a:p>
                      <a:endParaRPr lang="ru-RU" dirty="0"/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722">
                <a:tc>
                  <a:txBody>
                    <a:bodyPr/>
                    <a:lstStyle/>
                    <a:p>
                      <a:r>
                        <a:rPr lang="ru-RU" dirty="0"/>
                        <a:t>Ноябрь 2018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Билимбай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 карты Билимбаевского  историко-культурного ареала с текстовым комментарием </a:t>
                      </a:r>
                    </a:p>
                    <a:p>
                      <a:endParaRPr lang="ru-RU" dirty="0"/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1722">
                <a:tc>
                  <a:txBody>
                    <a:bodyPr/>
                    <a:lstStyle/>
                    <a:p>
                      <a:r>
                        <a:rPr lang="ru-RU" dirty="0"/>
                        <a:t>Декабрь 2018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Невьянск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 карты Невьянского историко-культурного ареала  с текстовым комментарием </a:t>
                      </a:r>
                    </a:p>
                    <a:p>
                      <a:endParaRPr lang="ru-RU" dirty="0"/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936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6155417"/>
              </p:ext>
            </p:extLst>
          </p:nvPr>
        </p:nvGraphicFramePr>
        <p:xfrm>
          <a:off x="0" y="0"/>
          <a:ext cx="12188825" cy="802960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2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7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834"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Даты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Основные</a:t>
                      </a:r>
                      <a:r>
                        <a:rPr lang="ru-RU" baseline="0" dirty="0"/>
                        <a:t> мероприятия проекта</a:t>
                      </a:r>
                      <a:endParaRPr lang="ru-RU" dirty="0"/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Результат</a:t>
                      </a: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7086">
                <a:tc>
                  <a:txBody>
                    <a:bodyPr/>
                    <a:lstStyle/>
                    <a:p>
                      <a:r>
                        <a:rPr lang="ru-RU" dirty="0"/>
                        <a:t>Январь 2019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Реж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 карты Режевского историко-культурного ареала с текстовым комментарием </a:t>
                      </a:r>
                    </a:p>
                    <a:p>
                      <a:endParaRPr lang="ru-RU" dirty="0"/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7086">
                <a:tc>
                  <a:txBody>
                    <a:bodyPr/>
                    <a:lstStyle/>
                    <a:p>
                      <a:r>
                        <a:rPr lang="ru-RU" dirty="0"/>
                        <a:t>Февраль 2019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Асбест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 карты Асбестовского историко-культурного ареала  с текстовым комментарием </a:t>
                      </a:r>
                    </a:p>
                    <a:p>
                      <a:endParaRPr lang="ru-RU" dirty="0"/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7086">
                <a:tc>
                  <a:txBody>
                    <a:bodyPr/>
                    <a:lstStyle/>
                    <a:p>
                      <a:r>
                        <a:rPr lang="ru-RU" dirty="0"/>
                        <a:t>Март 2019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Каменск-Уральский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 карты Каменск-Уральского историко-культурного ареала  с текстовым комментарием </a:t>
                      </a:r>
                    </a:p>
                    <a:p>
                      <a:endParaRPr lang="ru-RU" dirty="0"/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91212">
                <a:tc>
                  <a:txBody>
                    <a:bodyPr/>
                    <a:lstStyle/>
                    <a:p>
                      <a:r>
                        <a:rPr lang="ru-RU" dirty="0"/>
                        <a:t>Апрель – июль 2019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Систематизация, анализ, уточнение.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/>
                        <a:t>Составление</a:t>
                      </a:r>
                      <a:r>
                        <a:rPr lang="ru-RU" baseline="0" dirty="0"/>
                        <a:t> Зелёного атласа Екатеринбургского уезда</a:t>
                      </a:r>
                      <a:endParaRPr lang="ru-RU" dirty="0"/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21</a:t>
                      </a:r>
                      <a:r>
                        <a:rPr lang="ru-RU" baseline="0" dirty="0"/>
                        <a:t> карта местности по 7 историко-культурного ареалам (эколого-географическая, историческая, зелёная объединяющая) + 3 объединяющих, сверстаны в электронный атлас, с введением, заключением, расшифровкой обозначений</a:t>
                      </a:r>
                      <a:endParaRPr lang="ru-RU" dirty="0"/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7086">
                <a:tc>
                  <a:txBody>
                    <a:bodyPr/>
                    <a:lstStyle/>
                    <a:p>
                      <a:r>
                        <a:rPr lang="ru-RU" dirty="0"/>
                        <a:t>Август 2019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Составление Краеведческого Путеводителя по Екатеринбургской</a:t>
                      </a:r>
                      <a:r>
                        <a:rPr lang="ru-RU" baseline="0" dirty="0"/>
                        <a:t> агломерации</a:t>
                      </a:r>
                      <a:endParaRPr lang="ru-RU" dirty="0"/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Верстка</a:t>
                      </a:r>
                      <a:r>
                        <a:rPr lang="ru-RU" baseline="0" dirty="0"/>
                        <a:t> электронного путеводителя, редактирование</a:t>
                      </a:r>
                      <a:endParaRPr lang="ru-RU" dirty="0"/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91212">
                <a:tc>
                  <a:txBody>
                    <a:bodyPr/>
                    <a:lstStyle/>
                    <a:p>
                      <a:r>
                        <a:rPr lang="ru-RU" dirty="0"/>
                        <a:t>Сентябрь 2019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Итоговое</a:t>
                      </a:r>
                      <a:r>
                        <a:rPr lang="ru-RU" baseline="0" dirty="0"/>
                        <a:t> мероприятие проекта (выставка, подведение итогов конкурса, презентация итогов проекта)</a:t>
                      </a:r>
                      <a:endParaRPr lang="ru-RU" dirty="0"/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Размещены на сайте в электронном виде Зелёный атлас и путеводитель</a:t>
                      </a:r>
                      <a:r>
                        <a:rPr lang="ru-RU" baseline="0" dirty="0"/>
                        <a:t> по нему, выданы дипломы победителям конкурса юных краеведов, благодарственные письма партнёрам проекта, составлен полный отчёт по проекту</a:t>
                      </a:r>
                      <a:endParaRPr lang="ru-RU" dirty="0"/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41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182" y="189723"/>
            <a:ext cx="11414447" cy="642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2203" y="189723"/>
            <a:ext cx="7560841" cy="86301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Грантовое направление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8068" y="1905000"/>
            <a:ext cx="8928992" cy="46923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ГРАНТОВОЕ НАПРАВЛЕНИЕ: Поддержка молодежных проектов, реализация которых охватывает виды деятельности, предусмотренные статьей 31.1. ФЗ от 12.01.1996 «О некоммерческих организациях»:</a:t>
            </a:r>
          </a:p>
          <a:p>
            <a:pPr algn="just"/>
            <a:r>
              <a:rPr lang="ru-RU" dirty="0"/>
              <a:t>п. 5: Охрана и в соответствии с установленными требованиями содержание объектов (в том числе зданий , сооружений) и территорий, имеющих историческое, (..) культурное или природоохранное  значение (…);</a:t>
            </a:r>
          </a:p>
          <a:p>
            <a:pPr algn="just"/>
            <a:r>
              <a:rPr lang="ru-RU" dirty="0"/>
              <a:t>п. 9: деятельность в области образования, просвещения, науки, культуры, искусства, (…) пропаганды здорового образа жизни, улучшения морально-психологического состояния граждан (…) и содействие указанной деятельности (…). </a:t>
            </a:r>
          </a:p>
        </p:txBody>
      </p:sp>
    </p:spTree>
    <p:extLst>
      <p:ext uri="{BB962C8B-B14F-4D97-AF65-F5344CB8AC3E}">
        <p14:creationId xmlns:p14="http://schemas.microsoft.com/office/powerpoint/2010/main" val="42747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2203" y="189723"/>
            <a:ext cx="7560841" cy="863013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dirty="0"/>
              <a:t>Тематика грантового направления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8068" y="1905000"/>
            <a:ext cx="8928992" cy="46923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Деятельность детей и молодежи в сфере краеведения и экологии.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0553"/>
            <a:ext cx="4919906" cy="2767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00" y="3641120"/>
            <a:ext cx="3502125" cy="3232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020" y="2563193"/>
            <a:ext cx="3502125" cy="19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3091" y="94141"/>
            <a:ext cx="5545733" cy="1030603"/>
          </a:xfrm>
        </p:spPr>
        <p:txBody>
          <a:bodyPr>
            <a:noAutofit/>
          </a:bodyPr>
          <a:lstStyle/>
          <a:p>
            <a:r>
              <a:rPr lang="ru-RU" sz="2800" dirty="0"/>
              <a:t>Цели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8228" y="1772816"/>
            <a:ext cx="7560840" cy="4896544"/>
          </a:xfrm>
        </p:spPr>
        <p:txBody>
          <a:bodyPr>
            <a:normAutofit/>
          </a:bodyPr>
          <a:lstStyle/>
          <a:p>
            <a:r>
              <a:rPr lang="ru-RU" dirty="0"/>
              <a:t>Основная цель – выработать зеленый вектор развития комфортной среды малых городов Среднего Урала вместе с добровольческими отрядами юных краеведов (студенты и школьные зеленые бригады)</a:t>
            </a:r>
            <a:br>
              <a:rPr lang="ru-RU" dirty="0"/>
            </a:br>
            <a:endParaRPr lang="ru-RU" dirty="0"/>
          </a:p>
          <a:p>
            <a:r>
              <a:rPr lang="ru-RU" dirty="0"/>
              <a:t>Попутные цели – составление мероприятий по оздоровлению окружающей среды и улучшению качества комфортной городской среды, а также сохранению памятников природного, культурного, историко-архитектурного наследия.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6" y="4149080"/>
            <a:ext cx="3392097" cy="2204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932" y="0"/>
            <a:ext cx="1445465" cy="234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" y="1656866"/>
            <a:ext cx="3496560" cy="232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3091" y="94141"/>
            <a:ext cx="5545733" cy="1030603"/>
          </a:xfrm>
        </p:spPr>
        <p:txBody>
          <a:bodyPr>
            <a:noAutofit/>
          </a:bodyPr>
          <a:lstStyle/>
          <a:p>
            <a:r>
              <a:rPr lang="ru-RU" sz="2800" dirty="0"/>
              <a:t>Задачи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6608" y="1772816"/>
            <a:ext cx="6642459" cy="4896544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 Возрождение любви к Малой Родине через визуализацию ее образа (работа с картами «Зеленого атласа» позволит организовать тематические маршруты по исследованиям территорий малых городов и природных комплексов вокруг).</a:t>
            </a:r>
          </a:p>
          <a:p>
            <a:r>
              <a:rPr lang="ru-RU" dirty="0"/>
              <a:t>Популяризация природного, культурного и историко-архитектурного наследия Урала (в результате совместной со школьными бригадами, добровольческими студенческими отрядами).</a:t>
            </a:r>
          </a:p>
          <a:p>
            <a:r>
              <a:rPr lang="ru-RU" dirty="0"/>
              <a:t>Воспитание экологической культуры (вебинар Г. В. Ращупкина по экологичной матрице Урала и тренинги О. П. Старцевой и А. В. Келлера по экопривычкам и личному экоследу).</a:t>
            </a:r>
          </a:p>
          <a:p>
            <a:r>
              <a:rPr lang="ru-RU" dirty="0"/>
              <a:t>Развитие добровольчества и патриотизма у участников проекта (проведение познавательно-патриотического конкурса Малая Родина) </a:t>
            </a:r>
          </a:p>
          <a:p>
            <a:r>
              <a:rPr lang="ru-RU" dirty="0"/>
              <a:t>Попутные цели – составление мероприятий по оздоровлению окружающей среды и улучшению качества комфортной городской среды, а также сохранению памятников природного, культурного, историко-архитектурного наследия.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649" y="3424237"/>
            <a:ext cx="9525" cy="9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438228" cy="2958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049" y="3576637"/>
            <a:ext cx="9525" cy="9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749" y="3067122"/>
            <a:ext cx="5105049" cy="379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0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189723"/>
            <a:ext cx="11809312" cy="8630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solidFill>
                  <a:srgbClr val="652825"/>
                </a:solidFill>
              </a:rPr>
              <a:t>Историко-культурные</a:t>
            </a:r>
            <a:r>
              <a:rPr lang="ru-RU" dirty="0"/>
              <a:t> </a:t>
            </a:r>
            <a:r>
              <a:rPr lang="ru-RU" sz="3100" dirty="0">
                <a:solidFill>
                  <a:srgbClr val="652825"/>
                </a:solidFill>
              </a:rPr>
              <a:t>ареалы Екатеринбургской агломерации (истор. Екатеринбургского уезда) Горнозаводского Урала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1052736"/>
            <a:ext cx="6696744" cy="5783326"/>
          </a:xfrm>
        </p:spPr>
      </p:pic>
      <p:sp>
        <p:nvSpPr>
          <p:cNvPr id="5" name="Прямоугольник 4"/>
          <p:cNvSpPr/>
          <p:nvPr/>
        </p:nvSpPr>
        <p:spPr>
          <a:xfrm>
            <a:off x="7529595" y="1806860"/>
            <a:ext cx="4464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Карта "Историко-культурные ареалы" - это ноу-хау команды проекта. Промежуточные карты- существуют как разработки к генплану города Екатеринбурга и карты агломерации Екатеринбурга(в том числе проект "Большой Екатеринбург"). </a:t>
            </a:r>
          </a:p>
          <a:p>
            <a:endParaRPr lang="ru-RU" dirty="0"/>
          </a:p>
          <a:p>
            <a:r>
              <a:rPr lang="ru-RU" dirty="0"/>
              <a:t>Сегодня в проектах агломерации городов разработана только экономическая основа развития. </a:t>
            </a:r>
          </a:p>
          <a:p>
            <a:endParaRPr lang="ru-RU" dirty="0"/>
          </a:p>
          <a:p>
            <a:r>
              <a:rPr lang="ru-RU" dirty="0"/>
              <a:t>Историко-архитектурное, культурное и природное наследие Урала -это код территории - основа для разработки и корректировки стратегии её развития на принципах устойчивого развития. </a:t>
            </a:r>
          </a:p>
        </p:txBody>
      </p:sp>
    </p:spTree>
    <p:extLst>
      <p:ext uri="{BB962C8B-B14F-4D97-AF65-F5344CB8AC3E}">
        <p14:creationId xmlns:p14="http://schemas.microsoft.com/office/powerpoint/2010/main" val="7882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092" y="189723"/>
            <a:ext cx="8784975" cy="11510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solidFill>
                  <a:srgbClr val="652825"/>
                </a:solidFill>
              </a:rPr>
              <a:t>Проект</a:t>
            </a:r>
            <a:r>
              <a:rPr lang="ru-RU" sz="2800" dirty="0"/>
              <a:t> разработан в соответствии с концепцией устойчивого развития и направлен на развитие гражданского общества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9578" y="1614526"/>
            <a:ext cx="4790128" cy="4478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" y="0"/>
            <a:ext cx="3214092" cy="28496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" y="2849607"/>
            <a:ext cx="7376922" cy="399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2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154" y="260294"/>
            <a:ext cx="11953328" cy="5749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Почти все поселения горнозаводского Урала выросли вокруг плотины. Последние создавались на реках региона , служащих артериями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2" y="885475"/>
            <a:ext cx="4889402" cy="28283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61" y="915085"/>
            <a:ext cx="5194459" cy="2920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3" y="3834604"/>
            <a:ext cx="4921177" cy="302339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4421" y="845375"/>
            <a:ext cx="1205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Билимбай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14492" y="5189029"/>
            <a:ext cx="576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Реж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4421" y="3915275"/>
            <a:ext cx="780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Ревда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98469" y="885475"/>
            <a:ext cx="1328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Дегтярск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61" y="3915275"/>
            <a:ext cx="5382311" cy="29427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98469" y="4120934"/>
            <a:ext cx="576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Реж</a:t>
            </a:r>
          </a:p>
        </p:txBody>
      </p:sp>
    </p:spTree>
    <p:extLst>
      <p:ext uri="{BB962C8B-B14F-4D97-AF65-F5344CB8AC3E}">
        <p14:creationId xmlns:p14="http://schemas.microsoft.com/office/powerpoint/2010/main" val="354553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797" y="94141"/>
            <a:ext cx="11639028" cy="1030603"/>
          </a:xfrm>
        </p:spPr>
        <p:txBody>
          <a:bodyPr>
            <a:noAutofit/>
          </a:bodyPr>
          <a:lstStyle/>
          <a:p>
            <a:pPr algn="ctr"/>
            <a:r>
              <a:rPr lang="ru-RU" sz="2500" dirty="0"/>
              <a:t>Объект исследования и отображения в Зелёном атласе: природное, культурное, историческое наследие 7-ми историко-культурных ареалов </a:t>
            </a:r>
            <a:r>
              <a:rPr lang="ru-RU" sz="2800" dirty="0"/>
              <a:t> </a:t>
            </a:r>
            <a:r>
              <a:rPr lang="ru-RU" sz="2500" dirty="0"/>
              <a:t>Екатеринбургского</a:t>
            </a:r>
            <a:r>
              <a:rPr lang="ru-RU" sz="2800" dirty="0"/>
              <a:t> уезда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22604" y="1772816"/>
            <a:ext cx="4176464" cy="4896544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Невьянск – Демидовская столица Урала,</a:t>
            </a:r>
          </a:p>
          <a:p>
            <a:r>
              <a:rPr lang="ru-RU" dirty="0"/>
              <a:t>Билимбай – образцовое хозяйство Строгановых,</a:t>
            </a:r>
          </a:p>
          <a:p>
            <a:r>
              <a:rPr lang="ru-RU" dirty="0"/>
              <a:t>Ревда – медная вотчина Демидовых</a:t>
            </a:r>
          </a:p>
          <a:p>
            <a:r>
              <a:rPr lang="ru-RU" dirty="0"/>
              <a:t>Сысерть – малахитовая провинция Турчаниновых</a:t>
            </a:r>
          </a:p>
          <a:p>
            <a:r>
              <a:rPr lang="ru-RU" dirty="0"/>
              <a:t>Каменск-Уральский – географический разлом Уральского горного хребта</a:t>
            </a:r>
          </a:p>
          <a:p>
            <a:r>
              <a:rPr lang="ru-RU" dirty="0"/>
              <a:t>Реж – столица страны самоцветов</a:t>
            </a:r>
          </a:p>
          <a:p>
            <a:r>
              <a:rPr lang="ru-RU" dirty="0"/>
              <a:t>Асбест – изумрудные копи (не только хризолитовые)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" y="114355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8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_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D8BBA81-7B49-4987-A5B2-DF5B7D8F1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тонах земли (широкоэкранный формат)</Template>
  <TotalTime>0</TotalTime>
  <Words>990</Words>
  <Application>Microsoft Office PowerPoint</Application>
  <PresentationFormat>Произвольный</PresentationFormat>
  <Paragraphs>127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Corbel</vt:lpstr>
      <vt:lpstr>Wingdings</vt:lpstr>
      <vt:lpstr>Earthtones_16x9</vt:lpstr>
      <vt:lpstr>Зелёный атлас Екатеринбургского уезда Горнозаводского Урала  </vt:lpstr>
      <vt:lpstr>Грантовое направление  </vt:lpstr>
      <vt:lpstr> Тематика грантового направления </vt:lpstr>
      <vt:lpstr>Цели проекта</vt:lpstr>
      <vt:lpstr>Задачи проекта</vt:lpstr>
      <vt:lpstr>Историко-культурные ареалы Екатеринбургской агломерации (истор. Екатеринбургского уезда) Горнозаводского Урала</vt:lpstr>
      <vt:lpstr>Проект разработан в соответствии с концепцией устойчивого развития и направлен на развитие гражданского общества</vt:lpstr>
      <vt:lpstr>Почти все поселения горнозаводского Урала выросли вокруг плотины. Последние создавались на реках региона , служащих артериями </vt:lpstr>
      <vt:lpstr>Объект исследования и отображения в Зелёном атласе: природное, культурное, историческое наследие 7-ми историко-культурных ареалов  Екатеринбургского уезда </vt:lpstr>
      <vt:lpstr>Презентация PowerPoint</vt:lpstr>
      <vt:lpstr>Целевые группы проекта</vt:lpstr>
      <vt:lpstr>Информационное сопровождение проекта</vt:lpstr>
      <vt:lpstr>Количественные результаты проекта</vt:lpstr>
      <vt:lpstr>Качественные результаты проекта</vt:lpstr>
      <vt:lpstr>Запуск проекта. Размещение информации о нем в интернет, рассылка писем, размещение Положения о конкурсе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2017-04-06T04:55:13Z</dcterms:created>
  <dcterms:modified xsi:type="dcterms:W3CDTF">2018-08-27T05:45:26Z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TC028010659991</vt:lpwstr>
  </property>
</Properties>
</file>