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1" r:id="rId4"/>
    <p:sldId id="273" r:id="rId5"/>
    <p:sldId id="318" r:id="rId6"/>
    <p:sldId id="277" r:id="rId7"/>
    <p:sldId id="324" r:id="rId8"/>
    <p:sldId id="328" r:id="rId9"/>
    <p:sldId id="315" r:id="rId10"/>
    <p:sldId id="298" r:id="rId11"/>
    <p:sldId id="326" r:id="rId12"/>
    <p:sldId id="284" r:id="rId13"/>
    <p:sldId id="293" r:id="rId14"/>
    <p:sldId id="296" r:id="rId15"/>
    <p:sldId id="329" r:id="rId16"/>
    <p:sldId id="321" r:id="rId17"/>
    <p:sldId id="330" r:id="rId18"/>
    <p:sldId id="322" r:id="rId19"/>
    <p:sldId id="286" r:id="rId20"/>
    <p:sldId id="288" r:id="rId21"/>
    <p:sldId id="290" r:id="rId22"/>
    <p:sldId id="297" r:id="rId23"/>
    <p:sldId id="299" r:id="rId24"/>
    <p:sldId id="327" r:id="rId25"/>
    <p:sldId id="25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5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>
      <p:cViewPr varScale="1">
        <p:scale>
          <a:sx n="74" d="100"/>
          <a:sy n="74" d="100"/>
        </p:scale>
        <p:origin x="120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Лист1!$C$6:$C$10</c:f>
              <c:strCache>
                <c:ptCount val="5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  <c:pt idx="4">
                  <c:v>вопрос 5</c:v>
                </c:pt>
              </c:strCache>
            </c:strRef>
          </c:cat>
          <c:val>
            <c:numRef>
              <c:f>Лист1!$D$6:$D$10</c:f>
              <c:numCache>
                <c:formatCode>0%</c:formatCode>
                <c:ptCount val="5"/>
                <c:pt idx="0">
                  <c:v>1</c:v>
                </c:pt>
                <c:pt idx="1">
                  <c:v>0.49000000000000032</c:v>
                </c:pt>
                <c:pt idx="2">
                  <c:v>0.3900000000000019</c:v>
                </c:pt>
                <c:pt idx="3">
                  <c:v>0.51</c:v>
                </c:pt>
                <c:pt idx="4">
                  <c:v>0.17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8948392"/>
        <c:axId val="328950744"/>
      </c:barChart>
      <c:catAx>
        <c:axId val="3289483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28950744"/>
        <c:crosses val="autoZero"/>
        <c:auto val="1"/>
        <c:lblAlgn val="ctr"/>
        <c:lblOffset val="100"/>
        <c:noMultiLvlLbl val="0"/>
      </c:catAx>
      <c:valAx>
        <c:axId val="328950744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3289483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1D192-2BA6-4FDD-910E-C4720EE82B11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BCBCA-4F30-4DD1-81C0-9F4E34F391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399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BCBCA-4F30-4DD1-81C0-9F4E34F391E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789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A375C1-7A36-4C91-9FBD-29C5FC4160E0}" type="slidenum">
              <a:rPr lang="ru-RU" smtClean="0"/>
              <a:pPr/>
              <a:t>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72973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BCBCA-4F30-4DD1-81C0-9F4E34F391E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57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FF2B63-255B-4C79-92C4-5D29B3CB3AFC}" type="slidenum">
              <a:rPr lang="ru-RU" smtClean="0"/>
              <a:pPr/>
              <a:t>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81190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BCBCA-4F30-4DD1-81C0-9F4E34F391E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936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9252520" cy="38828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13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73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447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85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85"/>
          <a:stretch/>
        </p:blipFill>
        <p:spPr>
          <a:xfrm>
            <a:off x="107504" y="4367658"/>
            <a:ext cx="3096344" cy="24992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13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4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607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596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28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73290" r="29336"/>
          <a:stretch/>
        </p:blipFill>
        <p:spPr>
          <a:xfrm>
            <a:off x="7740352" y="6013229"/>
            <a:ext cx="1320800" cy="8447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7"/>
          <a:stretch/>
        </p:blipFill>
        <p:spPr>
          <a:xfrm>
            <a:off x="22820" y="4293096"/>
            <a:ext cx="1954148" cy="26586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мка 5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13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670"/>
            <a:ext cx="4026024" cy="252633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Рамка 4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13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5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75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276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8D32B-F5FA-49AD-9E4B-6057CDC9A84A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24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file:///F:\&#1040;&#1047;&#1041;&#1059;&#1050;&#1040;%20&#1070;&#1053;&#1067;&#1061;%20&#1040;&#1057;&#1041;&#1045;&#1057;&#1058;&#1054;&#1042;&#1062;&#1045;&#1042;\6.%20https:\uraloved.ru\goroda-i-sela\sverdlovskaya-obl\gorod-asbest" TargetMode="External"/><Relationship Id="rId2" Type="http://schemas.openxmlformats.org/officeDocument/2006/relationships/hyperlink" Target="https://ru.wikipedia.org/wiki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244" y="125316"/>
            <a:ext cx="8640960" cy="2016225"/>
          </a:xfrm>
        </p:spPr>
        <p:txBody>
          <a:bodyPr>
            <a:normAutofit/>
          </a:bodyPr>
          <a:lstStyle/>
          <a:p>
            <a:r>
              <a:rPr lang="ru-RU" sz="4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Асбест – моя малая Родина.</a:t>
            </a:r>
            <a:r>
              <a:rPr lang="ru-RU" b="1" dirty="0" smtClean="0">
                <a:solidFill>
                  <a:srgbClr val="C00000"/>
                </a:solidFill>
                <a:cs typeface="Aharoni" pitchFamily="2" charset="-79"/>
              </a:rPr>
              <a:t/>
            </a:r>
            <a:br>
              <a:rPr lang="ru-RU" b="1" dirty="0" smtClean="0">
                <a:solidFill>
                  <a:srgbClr val="C00000"/>
                </a:solidFill>
                <a:cs typeface="Aharoni" pitchFamily="2" charset="-79"/>
              </a:rPr>
            </a:b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исследовательский проект</a:t>
            </a:r>
            <a:endParaRPr lang="ru-RU" sz="3600" b="1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1844824"/>
            <a:ext cx="6336704" cy="3024336"/>
          </a:xfrm>
        </p:spPr>
        <p:txBody>
          <a:bodyPr>
            <a:normAutofit fontScale="47500" lnSpcReduction="20000"/>
          </a:bodyPr>
          <a:lstStyle/>
          <a:p>
            <a:pPr algn="r">
              <a:defRPr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Выполнен:</a:t>
            </a:r>
          </a:p>
          <a:p>
            <a:pPr algn="r">
              <a:defRPr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Бабушкин Матвей</a:t>
            </a:r>
          </a:p>
          <a:p>
            <a:pPr algn="r">
              <a:defRPr/>
            </a:pPr>
            <a:r>
              <a:rPr lang="ru-RU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Гречухина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катерина</a:t>
            </a:r>
          </a:p>
          <a:p>
            <a:pPr algn="r">
              <a:defRPr/>
            </a:pPr>
            <a:r>
              <a:rPr lang="ru-RU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Коковин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икита</a:t>
            </a:r>
          </a:p>
          <a:p>
            <a:pPr algn="r">
              <a:defRPr/>
            </a:pPr>
            <a:r>
              <a:rPr lang="ru-RU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Коротаева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алина</a:t>
            </a:r>
          </a:p>
          <a:p>
            <a:pPr algn="r">
              <a:defRPr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Обучающиеся 2«А» класса</a:t>
            </a:r>
          </a:p>
          <a:p>
            <a:pPr algn="r">
              <a:defRPr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МАОУ «СОШ № 30» АГО</a:t>
            </a:r>
          </a:p>
          <a:p>
            <a:pPr algn="r">
              <a:defRPr/>
            </a:pPr>
            <a:endParaRPr lang="ru-RU" b="1" dirty="0" smtClean="0">
              <a:solidFill>
                <a:srgbClr val="005024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Руководитель:</a:t>
            </a:r>
          </a:p>
          <a:p>
            <a:pPr algn="r">
              <a:defRPr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Зубова Римма Александровна,</a:t>
            </a:r>
          </a:p>
          <a:p>
            <a:pPr algn="r">
              <a:defRPr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algn="r">
              <a:defRPr/>
            </a:pPr>
            <a:endParaRPr lang="ru-RU" b="1" dirty="0" smtClean="0">
              <a:solidFill>
                <a:srgbClr val="005024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3851920" y="551723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г. Асбест</a:t>
            </a:r>
          </a:p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Песня об Асбест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5360" y="6105615"/>
            <a:ext cx="687844" cy="53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5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5758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44" y="409023"/>
            <a:ext cx="8229600" cy="648072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Символы города Асбеста</a:t>
            </a:r>
            <a:r>
              <a:rPr lang="ru-RU" sz="3600" b="1" dirty="0">
                <a:solidFill>
                  <a:srgbClr val="C00000"/>
                </a:solidFill>
              </a:rPr>
              <a:t/>
            </a:r>
            <a:br>
              <a:rPr lang="ru-RU" sz="3600" b="1" dirty="0">
                <a:solidFill>
                  <a:srgbClr val="C00000"/>
                </a:solidFill>
              </a:rPr>
            </a:b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Герб города Асбест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44" y="761180"/>
            <a:ext cx="223224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city.asb.su/photo/flag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395" y="4581128"/>
            <a:ext cx="3168352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15816" y="980728"/>
            <a:ext cx="580142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В 2003 году впервые город отмечал свой юбилей с главным символом –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гербом. </a:t>
            </a:r>
          </a:p>
          <a:p>
            <a:pPr algn="just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Все мы знаем свойства нашего уникального минерала – асбеста, его мягкость и негоримость, способность выдерживать самые большие нагрузки. Вот почему на нашем гербе асбест показан серебристыми нитями, проходящими через огненное кольцо и остающимися неизменными. Цвет огня – красный. Зеленый цвет поля означает в геральдике процветание и надежду. Замечательным образом он совпадает с цветом нашего минерала.   Полоски белого    цвета означают карьер, где добывают асбест, давший  городу жизнь и имя своё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4458079"/>
            <a:ext cx="5576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Флаг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города утвержден решением 32-й сессии </a:t>
            </a:r>
            <a:r>
              <a:rPr lang="ru-RU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Асбестовской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городской Думы, от 24.09.2002 г., как флаг «муниципального образования города Асбест»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сбест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024" y="189222"/>
            <a:ext cx="4355976" cy="649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9222"/>
            <a:ext cx="7416824" cy="86351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Памятные места Асбеста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1960" y="836712"/>
            <a:ext cx="4464496" cy="266429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На въезде  в город Асбест установлена стела -</a:t>
            </a:r>
            <a:r>
              <a:rPr lang="ru-RU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это памятник основному инструменту старателей, добывающих асбест вручную. </a:t>
            </a:r>
          </a:p>
          <a:p>
            <a:pPr algn="just">
              <a:buNone/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Стела изготовлена по проекту асбестовского художника - краеведа Владимира Абаскалова, Почетного гражданина Асбеста</a:t>
            </a:r>
            <a:r>
              <a:rPr lang="ru-RU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822" y="3356992"/>
            <a:ext cx="2821604" cy="3329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979940"/>
            <a:ext cx="4248470" cy="2697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380" y="229124"/>
            <a:ext cx="8070068" cy="39156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Памятные места Асбеста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В музее\20180130_12353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57" y="3443521"/>
            <a:ext cx="4780502" cy="331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pict 0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837597"/>
            <a:ext cx="4392486" cy="2515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1196752"/>
            <a:ext cx="4392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У городского музея установлен исторический памятник – чугунная вагонетка, на которой в конце позапрошлого века добытчики хризотил – асбеста вывозили руду из «ямы» - карьера.</a:t>
            </a:r>
          </a:p>
          <a:p>
            <a:endPara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7663" y="3050011"/>
            <a:ext cx="4247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Каким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то чудом она сохранилась и теперь установлена на пересечении улиц Мира и Ладыженского.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\Desktop\gallery_promo22932838.jpg"/>
          <p:cNvPicPr>
            <a:picLocks noChangeAspect="1" noChangeArrowheads="1"/>
          </p:cNvPicPr>
          <p:nvPr/>
        </p:nvPicPr>
        <p:blipFill rotWithShape="1">
          <a:blip r:embed="rId2" cstate="print"/>
          <a:srcRect t="13756"/>
          <a:stretch/>
        </p:blipFill>
        <p:spPr bwMode="auto">
          <a:xfrm>
            <a:off x="3738935" y="4077072"/>
            <a:ext cx="5313604" cy="2757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8" y="4109832"/>
            <a:ext cx="3829511" cy="274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1330325" y="260648"/>
            <a:ext cx="62055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000066"/>
                </a:solidFill>
                <a:latin typeface="Baltica" pitchFamily="2" charset="0"/>
              </a:rPr>
              <a:t> </a:t>
            </a:r>
            <a:endParaRPr lang="ru-RU" sz="32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ltica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59632" y="-28521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Асбест – героический 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548452"/>
            <a:ext cx="8784976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Через фронты Великой Отечественной войны прошли 8797 асбестовцев, из них более 8 тысяч были награждены боевыми орденами и медалями, причем около 2 тысяч посмертно. Известно, что 3481 асбестовцев не вернулись с войны. Семь земляков-асбестовцев удостоены звания Героя Советского Союза. </a:t>
            </a:r>
          </a:p>
          <a:p>
            <a:pPr algn="just"/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мая  1965 г.  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бульваре Победы 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состоялось открытие  обелиска Победы 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память погибшим в годы войны </a:t>
            </a:r>
            <a:r>
              <a:rPr lang="ru-RU" sz="19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асбестовцам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Автором  проекта  был архитектор </a:t>
            </a:r>
            <a:r>
              <a:rPr lang="ru-RU" sz="19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Г.В.Воробьёв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Деньги на возведение этого обелиска собирали всем городом,  большой вклад в его строительство внесли рабочие  завода АТИ. </a:t>
            </a:r>
            <a:endParaRPr lang="ru-RU" sz="19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1995 г. </a:t>
            </a:r>
            <a:r>
              <a:rPr lang="ru-RU" sz="19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проведена реконструкция </a:t>
            </a:r>
            <a:r>
              <a:rPr lang="ru-RU" sz="19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Обелиска по проекту художника </a:t>
            </a:r>
            <a:r>
              <a:rPr lang="ru-RU" sz="19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В.А.Абаскалова</a:t>
            </a:r>
            <a:r>
              <a:rPr lang="ru-RU" sz="19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создан целый мемориальный комплекс с указанием фамилий и </a:t>
            </a:r>
            <a:r>
              <a:rPr lang="ru-RU" sz="19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имён </a:t>
            </a:r>
            <a:r>
              <a:rPr lang="ru-RU" sz="19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погибших во время </a:t>
            </a:r>
            <a:r>
              <a:rPr lang="ru-RU" sz="19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 </a:t>
            </a:r>
            <a:r>
              <a:rPr lang="ru-RU" sz="19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асбестовцев</a:t>
            </a:r>
            <a:r>
              <a:rPr lang="ru-RU" sz="19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9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Обелиск стал центром города – знаковым местом, городской достопримечательностью. Ежегодно 9 мая и 22 июня здесь проходят митинги Памяти.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44824"/>
            <a:ext cx="5184576" cy="2120873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  </a:t>
            </a: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 декабря 1995 года подразделение, в котором служил Вахлов Алексей, отправили в Гудермес. Рядовой Вахлов Алексей находился в БТР, который был обстрелян боевиками. Спасая  раненого сослуживца, Алексей получил смертельное пулевое ранение, пуля попала в сердечную аорту. </a:t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00FF"/>
                </a:solidFill>
              </a:rPr>
              <a:t/>
            </a:r>
            <a:br>
              <a:rPr lang="ru-RU" sz="3200" dirty="0" smtClean="0">
                <a:solidFill>
                  <a:srgbClr val="0000FF"/>
                </a:solidFill>
              </a:rPr>
            </a:br>
            <a:r>
              <a:rPr lang="ru-RU" sz="31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b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 smtClean="0">
              <a:solidFill>
                <a:srgbClr val="C00000"/>
              </a:solidFill>
            </a:endParaRPr>
          </a:p>
        </p:txBody>
      </p:sp>
      <p:pic>
        <p:nvPicPr>
          <p:cNvPr id="2051" name="Picture 6" descr="C:\Users\Пользователь\Desktop\герои\герой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85147"/>
            <a:ext cx="2791612" cy="406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Пользователь\Desktop\к проекту\мой город (фото)\20180124_110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657" y="4092818"/>
            <a:ext cx="4078143" cy="2643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3528" y="212786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Герой Ордена Мужества 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Вахлов Алексей Николаевич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31802" y="3965697"/>
            <a:ext cx="309634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2016 году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декабря в МАОУ «СОШ № 30»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установлена 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мемориальная 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доска</a:t>
            </a:r>
            <a:b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памяти выпускника  Вахлову Алексею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Николаевичу, у которой по памятным датам юнармейцы несут почётный караул.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4685" y="3596365"/>
            <a:ext cx="56627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Рядовой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Вахлов Алексей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Николаевич</a:t>
            </a:r>
          </a:p>
          <a:p>
            <a:pPr algn="just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награждён Орденом Мужества посмертно.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85" y="85147"/>
            <a:ext cx="1292464" cy="11095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14299" r="8000" b="9052"/>
          <a:stretch/>
        </p:blipFill>
        <p:spPr>
          <a:xfrm>
            <a:off x="4078482" y="4189399"/>
            <a:ext cx="2088232" cy="267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886" y="4221089"/>
            <a:ext cx="409660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Городской краеведческий музей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3"/>
            <a:ext cx="8820472" cy="3672408"/>
          </a:xfrm>
        </p:spPr>
        <p:txBody>
          <a:bodyPr>
            <a:normAutofit fontScale="62500" lnSpcReduction="20000"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Асбестовский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историко-краеведческий музей был основан в июне 1984 года. Он был открыт по просьбе жителей города к 50-летию присвоения Асбесту статуса города.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Его первым директором, чьими руками была собрана первая коллекция экспонатов музея, стала Татьяна Федоровна Серегина. Во время строительства здания музея она с другими «фанатами» своего дела ходила по квартирам ветеранов и старожилов, собирая экспонаты и документы, рассказывающие о нашем крае, его истории и населении.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4396074"/>
            <a:ext cx="3725652" cy="2335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24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7" name="Picture 5" descr="C:\Users\Пользователь\Desktop\В музее\20180130_122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3988" y="3501008"/>
            <a:ext cx="453701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Пользователь\Desktop\В музее\20180130_122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6083"/>
            <a:ext cx="446398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Пользователь\Desktop\В музее\20180130_12194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39248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Пользователь\Desktop\В музее\20180130_1227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3988" y="188640"/>
            <a:ext cx="446449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971600" y="2708920"/>
            <a:ext cx="76071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 городском краеведческом  музее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5650"/>
            <a:ext cx="4762500" cy="356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5400" b="1" spc="200" dirty="0" smtClean="0">
                <a:ln w="29210">
                  <a:solidFill>
                    <a:srgbClr val="9BBB59">
                      <a:tint val="10000"/>
                    </a:srgbClr>
                  </a:solidFill>
                </a:ln>
                <a:solidFill>
                  <a:srgbClr val="0000FF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ea typeface="+mn-ea"/>
                <a:cs typeface="+mn-cs"/>
              </a:rPr>
              <a:t>Детская городская </a:t>
            </a:r>
            <a:r>
              <a:rPr lang="ru-RU" sz="5400" b="1" spc="200" dirty="0">
                <a:ln w="29210">
                  <a:solidFill>
                    <a:srgbClr val="9BBB59">
                      <a:tint val="10000"/>
                    </a:srgbClr>
                  </a:solidFill>
                </a:ln>
                <a:solidFill>
                  <a:srgbClr val="0000FF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ea typeface="+mn-ea"/>
                <a:cs typeface="+mn-cs"/>
              </a:rPr>
              <a:t/>
            </a:r>
            <a:br>
              <a:rPr lang="ru-RU" sz="5400" b="1" spc="200" dirty="0">
                <a:ln w="29210">
                  <a:solidFill>
                    <a:srgbClr val="9BBB59">
                      <a:tint val="10000"/>
                    </a:srgbClr>
                  </a:solidFill>
                </a:ln>
                <a:solidFill>
                  <a:srgbClr val="0000FF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ea typeface="+mn-ea"/>
                <a:cs typeface="+mn-cs"/>
              </a:rPr>
            </a:br>
            <a:r>
              <a:rPr lang="ru-RU" sz="5400" b="1" spc="200" dirty="0" smtClean="0">
                <a:ln w="29210">
                  <a:solidFill>
                    <a:srgbClr val="9BBB59">
                      <a:tint val="10000"/>
                    </a:srgbClr>
                  </a:solidFill>
                </a:ln>
                <a:solidFill>
                  <a:srgbClr val="0000FF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ea typeface="+mn-ea"/>
                <a:cs typeface="+mn-cs"/>
              </a:rPr>
              <a:t>библиотека</a:t>
            </a:r>
            <a:endParaRPr lang="ru-RU" sz="5400" b="1" spc="200" dirty="0">
              <a:ln w="29210">
                <a:solidFill>
                  <a:srgbClr val="9BBB59">
                    <a:tint val="10000"/>
                  </a:srgbClr>
                </a:solidFill>
              </a:ln>
              <a:solidFill>
                <a:srgbClr val="0000FF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256" y="1508124"/>
            <a:ext cx="8866232" cy="2352923"/>
          </a:xfrm>
        </p:spPr>
        <p:txBody>
          <a:bodyPr>
            <a:normAutofit fontScale="55000" lnSpcReduction="20000"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иблиотеки начинается в 1938 году. Сначала это была небольшая комната с несколькими сотнями книг. К концу 60-х годов было выделено помещение в здании Дворца Пионеров на улице Уральской. В 1983 году Центральная детская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иблиотека переехала в новое помещение – на улицу Мира.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303" y="3295650"/>
            <a:ext cx="4508500" cy="356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6463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Пользователь\Desktop\в биб-ке\20180206_120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46449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Пользователь\Desktop\в биб-ке\20180206_114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98" y="3735558"/>
            <a:ext cx="4499992" cy="312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Пользователь\Desktop\в биб-ке\20180206_1218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9912" y="3767644"/>
            <a:ext cx="4466894" cy="302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Пользователь\Desktop\в биб-ке\20180206_1143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16632"/>
            <a:ext cx="439248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51520" y="2420888"/>
            <a:ext cx="8712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00FF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В детской городской </a:t>
            </a:r>
          </a:p>
          <a:p>
            <a:pPr algn="ctr"/>
            <a:r>
              <a:rPr lang="ru-RU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00FF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библиотеке</a:t>
            </a:r>
            <a:endParaRPr lang="ru-RU" sz="5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0000FF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19256" cy="7829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Достопримечательности Асбеста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1" y="980728"/>
            <a:ext cx="8861341" cy="288032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  <a:tabLst>
                <a:tab pos="0" algn="l"/>
              </a:tabLst>
            </a:pPr>
            <a:r>
              <a:rPr lang="ru-RU" sz="7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Одной из наших достопримечательностей по праву является асбестовый карьер.</a:t>
            </a:r>
          </a:p>
          <a:p>
            <a:pPr marL="0" indent="0" algn="just">
              <a:buNone/>
              <a:tabLst>
                <a:tab pos="0" algn="l"/>
              </a:tabLst>
            </a:pPr>
            <a:r>
              <a:rPr lang="ru-RU" sz="7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Многие гости города, в том числе и зарубежные, обязательно находят время, чтобы побывать на смотровой площадке и поразиться его размерами: общая протяженность карьера -11 км, 2 км – в ширину, глубина – 350 метров.</a:t>
            </a:r>
          </a:p>
          <a:p>
            <a:pPr marL="0" indent="0" algn="just">
              <a:buNone/>
              <a:tabLst>
                <a:tab pos="0" algn="l"/>
              </a:tabLst>
            </a:pPr>
            <a:r>
              <a:rPr lang="ru-RU" sz="7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Особенно красив карьер ночью. Серпантин дорог, мощные экскаваторы, железнодорожные составы.</a:t>
            </a:r>
          </a:p>
          <a:p>
            <a:pPr marL="0" indent="0" algn="just">
              <a:buNone/>
              <a:tabLst>
                <a:tab pos="0" algn="l"/>
              </a:tabLst>
            </a:pPr>
            <a:r>
              <a:rPr lang="ru-RU" sz="7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Добывают в карьере только асбест, но попадается до 20 различных видов горных пород, вплоть до поделочных и драгоценных камней.</a:t>
            </a:r>
          </a:p>
          <a:p>
            <a:pPr marL="0" indent="0" algn="just">
              <a:buNone/>
              <a:tabLst>
                <a:tab pos="0" algn="l"/>
              </a:tabLst>
            </a:pPr>
            <a:r>
              <a:rPr lang="ru-RU" sz="7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Асбестовый карьер – это настоящий памятник промышленной деятельности человека на Урале. </a:t>
            </a:r>
          </a:p>
          <a:p>
            <a:pPr marL="0" indent="0" algn="just">
              <a:buNone/>
              <a:tabLst>
                <a:tab pos="0" algn="l"/>
              </a:tabLst>
            </a:pPr>
            <a:endParaRPr lang="ru-RU" sz="2800" dirty="0">
              <a:solidFill>
                <a:srgbClr val="00502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3645024"/>
            <a:ext cx="4388616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C:\Users\Тамара Николаевна\Desktop\I1PIT_~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6882" y="3645024"/>
            <a:ext cx="4653970" cy="3211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гор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Актуальность исследования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691680" y="1268760"/>
            <a:ext cx="3528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1933 -</a:t>
            </a:r>
            <a:endParaRPr lang="ru-RU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016" y="1268760"/>
            <a:ext cx="33797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endParaRPr lang="ru-RU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3" descr="asb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7706" y="1268760"/>
            <a:ext cx="134587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Пользователь\Desktop\3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340768"/>
            <a:ext cx="1656184" cy="158417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9512" y="3140968"/>
            <a:ext cx="87129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Земля наша была до нас, останется и после. А будут ли помнить о нас потомки, если мы забудем тех, кто раньше жил тут, у этих карьеров, у неторопливого </a:t>
            </a:r>
            <a:r>
              <a:rPr lang="ru-RU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Рефта</a:t>
            </a:r>
            <a:r>
              <a:rPr lang="ru-RU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                                                            </a:t>
            </a:r>
            <a:r>
              <a:rPr lang="ru-RU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Алексей Чечулин</a:t>
            </a:r>
            <a:endParaRPr lang="ru-RU" sz="2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38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899592" y="165716"/>
            <a:ext cx="65642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Знаменитые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люди 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Асбеста</a:t>
            </a: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644008" y="995978"/>
            <a:ext cx="417646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Александр Александрович</a:t>
            </a:r>
          </a:p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КОРОЛЁВ</a:t>
            </a:r>
          </a:p>
        </p:txBody>
      </p:sp>
      <p:pic>
        <p:nvPicPr>
          <p:cNvPr id="3" name="Picture 7" descr="королев"/>
          <p:cNvPicPr>
            <a:picLocks noChangeAspect="1" noChangeArrowheads="1"/>
          </p:cNvPicPr>
          <p:nvPr/>
        </p:nvPicPr>
        <p:blipFill>
          <a:blip r:embed="rId2" cstate="print"/>
          <a:srcRect l="6969" t="5005" r="10452" b="15015"/>
          <a:stretch>
            <a:fillRect/>
          </a:stretch>
        </p:blipFill>
        <p:spPr bwMode="auto">
          <a:xfrm>
            <a:off x="0" y="836712"/>
            <a:ext cx="3275855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11960" y="2492603"/>
            <a:ext cx="449473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В  1966  году   А.А.Королёв стал  генеральным  директором  комбината  «Ураласбест». </a:t>
            </a:r>
          </a:p>
          <a:p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Названием улицы Королёва увековечена память ветерана асбестовой промышленности, </a:t>
            </a:r>
          </a:p>
          <a:p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Героя Социалистического Труда генерального директора комбината «Ураласбест» Александра Александровича Королёва. 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37112"/>
            <a:ext cx="3347863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330325" y="404664"/>
            <a:ext cx="62055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Знаменитые люди г. Асбеста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0" y="757546"/>
            <a:ext cx="38164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solidFill>
                <a:srgbClr val="C00000"/>
              </a:solidFill>
              <a:latin typeface="Baltica" pitchFamily="2" charset="0"/>
            </a:endParaRP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Юрий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Алексеевич</a:t>
            </a:r>
          </a:p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КОЗЛОВ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896" y="1403877"/>
            <a:ext cx="53285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В  1995  году Юрий  Алексеевич  Козлов был  избран  на  должность генерального  директора  комбината  «Ураласбест». </a:t>
            </a:r>
          </a:p>
          <a:p>
            <a:pPr algn="just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Ему  удалось  наладить устойчивые экономические  связи с потребителями </a:t>
            </a:r>
          </a:p>
          <a:p>
            <a:pPr algn="just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асбеста и стабилизировать производство.</a:t>
            </a:r>
          </a:p>
          <a:p>
            <a:pPr algn="just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Благодаря инициативе Ю.А.Козлова, комбинат вошел в Международную асбестовую ассоциацию. Сам Юрий Алексеевич избран президентом Асбестовой ассоциации России. </a:t>
            </a:r>
          </a:p>
          <a:p>
            <a:pPr algn="just"/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До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сих пор горно-обогатительный комбинат "Ураласбест» является самым крупным в мире добытчиком и поставщиком "горного льна" в России и в мире.</a:t>
            </a:r>
            <a:endPara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Ю.А.Козлов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выпускник школы № 30, в которой мы учимся.</a:t>
            </a:r>
          </a:p>
          <a:p>
            <a:endPara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User\Desktop\86fc0e6847dae47cf6b5fff0aac805a3fa069c24a75e7f0b283b36a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3635896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451158"/>
          </a:xfrm>
        </p:spPr>
        <p:txBody>
          <a:bodyPr>
            <a:normAutofit fontScale="90000"/>
          </a:bodyPr>
          <a:lstStyle/>
          <a:p>
            <a:r>
              <a:rPr lang="ru-RU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Асбест – творческий 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 descr="борисов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0577"/>
          <a:stretch>
            <a:fillRect/>
          </a:stretch>
        </p:blipFill>
        <p:spPr bwMode="auto">
          <a:xfrm>
            <a:off x="226349" y="3789040"/>
            <a:ext cx="2125845" cy="2898742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1520" y="620688"/>
            <a:ext cx="223224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Михаил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Михайлович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БОРИСОВ, 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художественный руководитель и директор муниципального духового оркестра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 descr="чечулин"/>
          <p:cNvPicPr>
            <a:picLocks noChangeAspect="1" noChangeArrowheads="1"/>
          </p:cNvPicPr>
          <p:nvPr/>
        </p:nvPicPr>
        <p:blipFill>
          <a:blip r:embed="rId3" cstate="print"/>
          <a:srcRect r="6908"/>
          <a:stretch>
            <a:fillRect/>
          </a:stretch>
        </p:blipFill>
        <p:spPr bwMode="auto">
          <a:xfrm>
            <a:off x="2454726" y="3789040"/>
            <a:ext cx="2130428" cy="2898742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483769" y="906686"/>
            <a:ext cx="25202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rgbClr val="0000FF"/>
              </a:solidFill>
              <a:latin typeface="Baltica" pitchFamily="2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Baltica" pitchFamily="2" charset="0"/>
              </a:rPr>
              <a:t>Алексей 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Baltica" pitchFamily="2" charset="0"/>
              </a:rPr>
              <a:t>Иванович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Baltica" pitchFamily="2" charset="0"/>
              </a:rPr>
              <a:t>ЧЕЧУЛИН,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Baltica" pitchFamily="2" charset="0"/>
              </a:rPr>
              <a:t> 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поэт, писатель, журналист, корреспондент газеты «Асбестовский рабочий», член Союза писателей России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srgbClr val="0000FF"/>
              </a:solidFill>
              <a:latin typeface="Baltica" pitchFamily="2" charset="0"/>
            </a:endParaRPr>
          </a:p>
        </p:txBody>
      </p:sp>
      <p:pic>
        <p:nvPicPr>
          <p:cNvPr id="8" name="Picture 7" descr="абаскалов"/>
          <p:cNvPicPr>
            <a:picLocks noChangeAspect="1" noChangeArrowheads="1"/>
          </p:cNvPicPr>
          <p:nvPr/>
        </p:nvPicPr>
        <p:blipFill>
          <a:blip r:embed="rId4" cstate="print"/>
          <a:srcRect l="7224" t="7382" r="7224"/>
          <a:stretch>
            <a:fillRect/>
          </a:stretch>
        </p:blipFill>
        <p:spPr bwMode="auto">
          <a:xfrm>
            <a:off x="4616818" y="3789041"/>
            <a:ext cx="2115421" cy="2898742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948832" y="906686"/>
            <a:ext cx="2088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rgbClr val="0000FF"/>
              </a:solidFill>
              <a:latin typeface="Baltica" pitchFamily="2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Baltica" pitchFamily="2" charset="0"/>
              </a:rPr>
              <a:t>Владимир Андреевич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Baltica" pitchFamily="2" charset="0"/>
              </a:rPr>
              <a:t>АБАСКАЛОВ, </a:t>
            </a:r>
            <a:r>
              <a:rPr lang="ru-RU" i="1" dirty="0" smtClean="0">
                <a:solidFill>
                  <a:srgbClr val="0000FF"/>
                </a:solidFill>
                <a:latin typeface="Baltica" pitchFamily="2" charset="0"/>
              </a:rPr>
              <a:t>художник - </a:t>
            </a:r>
          </a:p>
          <a:p>
            <a:r>
              <a:rPr lang="ru-RU" i="1" dirty="0" smtClean="0">
                <a:solidFill>
                  <a:srgbClr val="0000FF"/>
                </a:solidFill>
                <a:latin typeface="Baltica" pitchFamily="2" charset="0"/>
              </a:rPr>
              <a:t>краевед</a:t>
            </a:r>
            <a:endParaRPr lang="ru-RU" i="1" dirty="0">
              <a:solidFill>
                <a:srgbClr val="0000FF"/>
              </a:solidFill>
              <a:latin typeface="Baltica" pitchFamily="2" charset="0"/>
            </a:endParaRPr>
          </a:p>
        </p:txBody>
      </p:sp>
      <p:pic>
        <p:nvPicPr>
          <p:cNvPr id="10" name="Рисунок 9" descr="C:\Users\Пользователь\Desktop\muzej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3903" y="3789041"/>
            <a:ext cx="2235316" cy="289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588223" y="906686"/>
            <a:ext cx="255577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Николай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Михайлович АВВАКУМОВ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художник-график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Выводы: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96753"/>
            <a:ext cx="8496944" cy="4176463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sz="4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Главное богатство  города – его люди, мы с вами. Какие мы – такой будет наш город – наша малая Родина. </a:t>
            </a:r>
          </a:p>
          <a:p>
            <a:pPr algn="just">
              <a:buNone/>
            </a:pPr>
            <a:endParaRPr lang="ru-RU" sz="3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4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 работе над проектом мы узнали интересные факты из истории нашей школы, о бывших выпускниках, которые стали известными людьми нашего города.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Когда мы гордимся своей школой, то мы чувствуем себя духовно богатыми, достойными людьми.</a:t>
            </a:r>
            <a:r>
              <a:rPr lang="ru-RU" sz="4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3600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31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Мы любим свой город! </a:t>
            </a:r>
          </a:p>
          <a:p>
            <a:pPr algn="just"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«Любить Родину  - значит знать ее». </a:t>
            </a:r>
            <a:r>
              <a:rPr lang="ru-RU" sz="4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(В.Г. Белинский</a:t>
            </a:r>
            <a:r>
              <a:rPr lang="ru-RU" sz="33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None/>
            </a:pP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  <a:p>
            <a:pPr algn="just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  <a:r>
              <a:rPr lang="ru-RU" sz="5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Наша гипотеза доказана. </a:t>
            </a:r>
            <a:endParaRPr lang="ru-RU" sz="5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C:\Users\Пользователь\Desktop\в биб-ке\домик из веток\20180206_133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365104"/>
            <a:ext cx="3384376" cy="2345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</a:t>
            </a:r>
            <a:r>
              <a:rPr lang="ru-RU" sz="400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материалам проекта нами  создана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«Азбука юных асбестовцев».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D:\User\Desktop\фото класс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8892480" cy="51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785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СПИСОК   ЛИТЕРАТУРЫ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248471"/>
          </a:xfrm>
        </p:spPr>
        <p:txBody>
          <a:bodyPr>
            <a:normAutofit fontScale="92500"/>
          </a:bodyPr>
          <a:lstStyle/>
          <a:p>
            <a:pPr lvl="0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Газета "Муниципальный вестник" № 6, от 9 июня 2005 года.</a:t>
            </a:r>
          </a:p>
          <a:p>
            <a:pPr lvl="0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Ожегов С.И. Словарь русского языка. – ООО «Издательство «Мир и Образование», 2007. – 1200 с.</a:t>
            </a:r>
          </a:p>
          <a:p>
            <a:pPr lvl="0"/>
            <a:r>
              <a:rPr lang="ru-RU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Коростина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Н.Г., «Мой ласковый город Асбест: материалы о городе», Асбест, 2005г.</a:t>
            </a:r>
          </a:p>
          <a:p>
            <a:pPr lvl="0"/>
            <a:r>
              <a:rPr lang="ru-RU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Коростина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Н.Д., «Город мой – моя отчизна и судьба», Асбест, 2005г.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Интернет источники:</a:t>
            </a:r>
          </a:p>
          <a:p>
            <a:r>
              <a:rPr lang="en-US" sz="24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ru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wikipedia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org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wiki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https://uraloved.ru/goroda-i-sela/sverdlovskaya-obl/gorod-asbest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82482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" y="437763"/>
            <a:ext cx="8229600" cy="72494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Проблемные вопросы: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435280" cy="309634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Что такое мой город?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Какова история основания нашего города?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Какие достопримечательности есть в нашем городе?</a:t>
            </a:r>
          </a:p>
          <a:p>
            <a:pPr lvl="0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Какие люди прославили наш город?</a:t>
            </a:r>
          </a:p>
          <a:p>
            <a:pPr lvl="0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Изменился ли он в настоящем по сравнению с прошлым?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Гипотеза исследования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3032373"/>
            <a:ext cx="79928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Самое дорогое сердцу место на земле – его малая Родина.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717032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расширение представления обучающихся о родном крае, развитие интереса к истории своей малой Родины.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4653136"/>
            <a:ext cx="4824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Задачи  исследования:</a:t>
            </a:r>
            <a:endParaRPr lang="ru-RU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5157192"/>
            <a:ext cx="55446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80975" algn="l"/>
              </a:tabLs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Провести анкетирование по данной теме. </a:t>
            </a: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80975" algn="l"/>
              </a:tabLs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Познакомиться с  историей нашего города.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80975" algn="l"/>
              </a:tabLs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Открыть для себя новые факты и объекты города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80975" algn="l"/>
              </a:tabLst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Пользователь\Desktop\к проекту\Асбест раньше и сейчас\Асбест. Тогда и сейчас\Асбест\asb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09120"/>
            <a:ext cx="3347864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36242"/>
            <a:ext cx="89644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Чтобы узнать насколько хорошо ученики класса знают историю своего города, мы провели  социологический опрос по следующим вопросам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26383659"/>
              </p:ext>
            </p:extLst>
          </p:nvPr>
        </p:nvGraphicFramePr>
        <p:xfrm>
          <a:off x="445269" y="1377419"/>
          <a:ext cx="4320480" cy="2555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956906" y="2276872"/>
            <a:ext cx="403244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Как называется улица, на которой ты живёшь?</a:t>
            </a:r>
          </a:p>
          <a:p>
            <a:pPr lvl="0"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Почему она имеет такое название?</a:t>
            </a:r>
          </a:p>
          <a:p>
            <a:pPr lvl="0"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Перечислите улицы, названные в честь асбестовцев?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Наш город начинался с небольшой деревеньки.  С какой?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Знаете ли вы,  где стоит стела с годом основания города Асбеста? </a:t>
            </a:r>
          </a:p>
        </p:txBody>
      </p:sp>
      <p:pic>
        <p:nvPicPr>
          <p:cNvPr id="7" name="Picture 3" descr="C:\Users\Пользователь\Desktop\работа с энциклопедиями\20180201_110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17764"/>
            <a:ext cx="4777394" cy="2938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WordArt 15"/>
          <p:cNvSpPr>
            <a:spLocks noChangeArrowheads="1" noChangeShapeType="1" noTextEdit="1"/>
          </p:cNvSpPr>
          <p:nvPr/>
        </p:nvSpPr>
        <p:spPr bwMode="auto">
          <a:xfrm>
            <a:off x="3203575" y="5805488"/>
            <a:ext cx="48672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Мой город из космоса.</a:t>
            </a:r>
          </a:p>
        </p:txBody>
      </p:sp>
      <p:pic>
        <p:nvPicPr>
          <p:cNvPr id="3076" name="Picture 16" descr="C:\Users\Тамара Николаевна\Desktop\Асбест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60953"/>
            <a:ext cx="8901928" cy="6552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711480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Города как люди: у каждого своя судьба, </a:t>
            </a:r>
            <a:b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свой образ жизни. Наш Асбест не может </a:t>
            </a:r>
            <a:b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похвастаться вековыми традициями, </a:t>
            </a:r>
            <a:b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он молод. Но у него интересная судьба, </a:t>
            </a:r>
            <a:b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здесь нравится жить людям, и он дал </a:t>
            </a:r>
            <a:b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много интересных личностей: </a:t>
            </a:r>
            <a:b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талантливых инженеров и руководителей, </a:t>
            </a:r>
            <a:b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художников и поэтов.</a:t>
            </a:r>
            <a:r>
              <a:rPr lang="ru-RU" dirty="0">
                <a:solidFill>
                  <a:srgbClr val="0000FF"/>
                </a:solidFill>
              </a:rPr>
              <a:t/>
            </a:r>
            <a:br>
              <a:rPr lang="ru-RU" dirty="0">
                <a:solidFill>
                  <a:srgbClr val="0000FF"/>
                </a:solidFill>
              </a:rPr>
            </a:b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7" descr="Mar092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853" y="1124744"/>
            <a:ext cx="2857488" cy="3398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330325" y="188640"/>
            <a:ext cx="62055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000066"/>
                </a:solidFill>
                <a:latin typeface="Baltica" pitchFamily="2" charset="0"/>
              </a:rPr>
              <a:t> </a:t>
            </a:r>
            <a:endParaRPr lang="ru-RU" sz="3200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ltica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260648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Ладыженский А.П. – первооткрыватель</a:t>
            </a:r>
          </a:p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Баженовского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месторождения асбеста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3" descr="асбест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0753940">
            <a:off x="353478" y="4320768"/>
            <a:ext cx="2210976" cy="1701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асбест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369878">
            <a:off x="2431617" y="4564296"/>
            <a:ext cx="1978198" cy="1712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асбест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5373216"/>
            <a:ext cx="1944216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одержимое 2"/>
          <p:cNvSpPr txBox="1">
            <a:spLocks/>
          </p:cNvSpPr>
          <p:nvPr/>
        </p:nvSpPr>
        <p:spPr>
          <a:xfrm>
            <a:off x="4055126" y="1430780"/>
            <a:ext cx="4909361" cy="523858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1885 Алексей Ладыженский открыл в районе Щучьего озера месторождение</a:t>
            </a:r>
            <a:r>
              <a:rPr kumimoji="0" lang="ru-RU" sz="30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асбеста.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Месторождение было названо Баженовским по названию ближайшей железнодорожной станции Баженово.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3000" dirty="0">
                <a:solidFill>
                  <a:srgbClr val="0000FF"/>
                </a:solidFill>
              </a:rPr>
              <a:t> </a:t>
            </a:r>
            <a:r>
              <a:rPr lang="ru-RU" sz="3000" dirty="0" smtClean="0">
                <a:solidFill>
                  <a:srgbClr val="0000FF"/>
                </a:solidFill>
              </a:rPr>
              <a:t>          </a:t>
            </a:r>
            <a:r>
              <a:rPr lang="ru-RU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 </a:t>
            </a:r>
            <a:r>
              <a:rPr lang="ru-RU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открытии залежей асбеста рассказал сам первооткрыватель в своем донесении горному начальству, датированном 2 января 1885 г., он вместе с тремя рабочими прибыл в местность, «называемую Кудельное болото, лежащее в 15 верстах от кордона Вороньего Брода».  Здесь в четырех из шести пробитых шурфов разведчики наткнулись на выходы асбестовой жилы, которая тянулась с юга на север. </a:t>
            </a:r>
            <a:endParaRPr lang="ru-RU" sz="3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С </a:t>
            </a:r>
            <a:r>
              <a:rPr lang="ru-RU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1904 по 1907 годы  на Асбестовых приисках построены первые фабрики- сортировки.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830" y="116632"/>
            <a:ext cx="8359641" cy="194421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alt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История </a:t>
            </a:r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города Асбеста</a:t>
            </a:r>
            <a:b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рассказах старожил</a:t>
            </a:r>
            <a:r>
              <a:rPr lang="ru-RU" altLang="ru-RU" sz="36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к проекту\мой город (фото)\20180131_1148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424" y="1525511"/>
            <a:ext cx="4531588" cy="3737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1412776"/>
            <a:ext cx="4392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sz="2000" dirty="0" smtClean="0">
                <a:solidFill>
                  <a:srgbClr val="0000FF"/>
                </a:solidFill>
                <a:latin typeface="Times New Roman" pitchFamily="16" charset="0"/>
                <a:ea typeface="Calibri" pitchFamily="34" charset="0"/>
                <a:cs typeface="Times New Roman" pitchFamily="16" charset="0"/>
              </a:rPr>
              <a:t>       У жителей каждого села, города, края – своя история, свои рассказы о событиях, происходивших на их малой Родине. Они, как правило, связаны с «большой» историей. Эти рассказы называются  </a:t>
            </a:r>
            <a:r>
              <a:rPr lang="ru-RU" altLang="ru-RU" sz="2000" u="sng" dirty="0" smtClean="0">
                <a:solidFill>
                  <a:srgbClr val="C00000"/>
                </a:solidFill>
                <a:latin typeface="Times New Roman" pitchFamily="16" charset="0"/>
                <a:ea typeface="Calibri" pitchFamily="34" charset="0"/>
                <a:cs typeface="Times New Roman" pitchFamily="16" charset="0"/>
              </a:rPr>
              <a:t>преданиями.</a:t>
            </a:r>
          </a:p>
          <a:p>
            <a:pPr algn="just"/>
            <a:endParaRPr lang="ru-RU" altLang="ru-RU" sz="2000" u="sng" dirty="0" smtClean="0">
              <a:solidFill>
                <a:srgbClr val="C00000"/>
              </a:solidFill>
              <a:latin typeface="Times New Roman" pitchFamily="16" charset="0"/>
              <a:ea typeface="Calibri" pitchFamily="34" charset="0"/>
              <a:cs typeface="Times New Roman" pitchFamily="16" charset="0"/>
            </a:endParaRPr>
          </a:p>
          <a:p>
            <a:pPr algn="just"/>
            <a:endParaRPr lang="ru-RU" sz="2000" u="sng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3356992"/>
            <a:ext cx="40324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Из беседы со старожилом нашего города Щекиной Н.С., бывшей учительницей нашей школы, мы узнали, что на восточной окраине города находилось озеро Щучье, где ловили рыбу, отдыхали на пляже жарким днем и катались на парусных лодках. Нет нынче озера - ушло в карьер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2432" cy="10661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274638"/>
            <a:ext cx="6264696" cy="646673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Щучье озеро находилось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водонапорной башни на перекрестке улиц Калинина и Промышленной.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 было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самым большим озером в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Асбестовском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районе. Именно здесь в первой половине XIX в. крестьяне Белоярской слободы и старатели нашли спутанные волокна горной кудели (асбеста). 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XX века на берегу озера находился кордон лесника, городские кварталы, рынок, на юго-восточном берегу озера с 1915 г. стояла деревянная церковь с зелёными маковками и лодочная станция. В царское время лёд озера расчищали от снега и устраивали каток. В 30-х годах прошлого века всего в 100 метрах от озера был построен Драматический театр, рядом Парк культуры и отдыха им. Горького, в котором находился памятник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И.В.Сталину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просуществовало до середины 60-х годов и было отработано карьерами комбината "Ураласбест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Сейчас его можно увидеть только на старинных фотографиях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uraloved.ru/images/starie-foto/sv-obl/asbest/asbest-st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05724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raloved.ru/images/starie-foto/sv-obl/asbest/asbest-st-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0" y="2359145"/>
            <a:ext cx="3055283" cy="236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734909"/>
            <a:ext cx="3057249" cy="202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03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://www.gorod-asbest.ru/images/stories/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3295075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355976" y="1844824"/>
            <a:ext cx="4464496" cy="3672830"/>
          </a:xfrm>
          <a:prstGeom prst="rect">
            <a:avLst/>
          </a:prstGeom>
          <a:solidFill>
            <a:schemeClr val="bg1">
              <a:alpha val="7097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Статус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города был присвоен </a:t>
            </a:r>
          </a:p>
          <a:p>
            <a:pPr>
              <a:defRPr/>
            </a:pP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рабочему посёлку Асбест в июне </a:t>
            </a:r>
          </a:p>
          <a:p>
            <a:pPr>
              <a:defRPr/>
            </a:pP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1933 года Постановлением </a:t>
            </a:r>
          </a:p>
          <a:p>
            <a:pPr>
              <a:defRPr/>
            </a:pP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Президиума Всероссийского</a:t>
            </a:r>
          </a:p>
          <a:p>
            <a:pPr>
              <a:defRPr/>
            </a:pP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Центрального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Исполнительного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комитета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Тогда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его население составляло</a:t>
            </a:r>
          </a:p>
          <a:p>
            <a:pPr>
              <a:defRPr/>
            </a:pP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немногим более 27 тысяч </a:t>
            </a:r>
          </a:p>
          <a:p>
            <a:pPr>
              <a:defRPr/>
            </a:pP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жителей. 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1529</Words>
  <Application>Microsoft Office PowerPoint</Application>
  <PresentationFormat>Экран (4:3)</PresentationFormat>
  <Paragraphs>156</Paragraphs>
  <Slides>25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Aharoni</vt:lpstr>
      <vt:lpstr>Arial</vt:lpstr>
      <vt:lpstr>Baltica</vt:lpstr>
      <vt:lpstr>Calibri</vt:lpstr>
      <vt:lpstr>Times New Roman</vt:lpstr>
      <vt:lpstr>Тема Office</vt:lpstr>
      <vt:lpstr>Асбест – моя малая Родина.  исследовательский проект</vt:lpstr>
      <vt:lpstr>Актуальность исследования</vt:lpstr>
      <vt:lpstr>Проблемные вопросы: </vt:lpstr>
      <vt:lpstr>Презентация PowerPoint</vt:lpstr>
      <vt:lpstr>Города как люди: у каждого своя судьба,  свой образ жизни. Наш Асбест не может  похвастаться вековыми традициями,  он молод. Но у него интересная судьба,  здесь нравится жить людям, и он дал  много интересных личностей:  талантливых инженеров и руководителей,  художников и поэтов. </vt:lpstr>
      <vt:lpstr>Презентация PowerPoint</vt:lpstr>
      <vt:lpstr>История города Асбеста  в рассказах старожил  </vt:lpstr>
      <vt:lpstr>Презентация PowerPoint</vt:lpstr>
      <vt:lpstr>Презентация PowerPoint</vt:lpstr>
      <vt:lpstr>Символы города Асбеста </vt:lpstr>
      <vt:lpstr>Памятные места Асбеста</vt:lpstr>
      <vt:lpstr> Памятные места Асбеста</vt:lpstr>
      <vt:lpstr>Презентация PowerPoint</vt:lpstr>
      <vt:lpstr>        20 декабря 1995 года подразделение, в котором служил Вахлов Алексей, отправили в Гудермес. Рядовой Вахлов Алексей находился в БТР, который был обстрелян боевиками. Спасая  раненого сослуживца, Алексей получил смертельное пулевое ранение, пуля попала в сердечную аорту.         12   </vt:lpstr>
      <vt:lpstr>Городской краеведческий музей </vt:lpstr>
      <vt:lpstr>Презентация PowerPoint</vt:lpstr>
      <vt:lpstr>Детская городская  библиотека</vt:lpstr>
      <vt:lpstr>Презентация PowerPoint</vt:lpstr>
      <vt:lpstr>Достопримечательности Асбеста</vt:lpstr>
      <vt:lpstr>Презентация PowerPoint</vt:lpstr>
      <vt:lpstr>Презентация PowerPoint</vt:lpstr>
      <vt:lpstr>Асбест – творческий </vt:lpstr>
      <vt:lpstr>Выводы:</vt:lpstr>
      <vt:lpstr>По материалам проекта нами  создана «Азбука юных асбестовцев».</vt:lpstr>
      <vt:lpstr>СПИСОК   ЛИТЕРАТУРЫ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«Город 2»</dc:title>
  <dc:creator>Ольга</dc:creator>
  <cp:lastModifiedBy>Пользователь</cp:lastModifiedBy>
  <cp:revision>178</cp:revision>
  <dcterms:created xsi:type="dcterms:W3CDTF">2016-07-11T18:47:41Z</dcterms:created>
  <dcterms:modified xsi:type="dcterms:W3CDTF">2019-05-16T07:04:38Z</dcterms:modified>
</cp:coreProperties>
</file>